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60" r:id="rId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p:restoredTop sz="86413"/>
  </p:normalViewPr>
  <p:slideViewPr>
    <p:cSldViewPr snapToGrid="0" snapToObjects="1" showGuides="1">
      <p:cViewPr varScale="1">
        <p:scale>
          <a:sx n="84" d="100"/>
          <a:sy n="84" d="100"/>
        </p:scale>
        <p:origin x="378" y="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E51F4-3DB2-4349-BEAC-EC59077AE706}" type="datetimeFigureOut">
              <a:rPr lang="en-US" smtClean="0"/>
              <a:t>2/23/2022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35914-1693-1144-9887-F3137DA32060}" type="slidenum">
              <a:rPr lang="en-US" smtClean="0"/>
              <a:t>‹#›</a:t>
            </a:fld>
            <a:endParaRPr lang="en-US"/>
          </a:p>
        </p:txBody>
      </p:sp>
    </p:spTree>
    <p:extLst>
      <p:ext uri="{BB962C8B-B14F-4D97-AF65-F5344CB8AC3E}">
        <p14:creationId xmlns:p14="http://schemas.microsoft.com/office/powerpoint/2010/main" val="3456619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4A7E8-7BAC-6649-906A-497A8C475198}"/>
              </a:ext>
            </a:extLst>
          </p:cNvPr>
          <p:cNvSpPr>
            <a:spLocks noGrp="1"/>
          </p:cNvSpPr>
          <p:nvPr>
            <p:ph type="ctrTitle"/>
          </p:nvPr>
        </p:nvSpPr>
        <p:spPr>
          <a:xfrm>
            <a:off x="324338" y="790490"/>
            <a:ext cx="8604739" cy="656492"/>
          </a:xfrm>
        </p:spPr>
        <p:txBody>
          <a:bodyPr anchor="t">
            <a:normAutofit/>
          </a:bodyPr>
          <a:lstStyle>
            <a:lvl1pPr algn="l">
              <a:defRPr sz="3600"/>
            </a:lvl1pPr>
          </a:lstStyle>
          <a:p>
            <a:r>
              <a:rPr lang="en-US" dirty="0"/>
              <a:t>Click to edit Master title style</a:t>
            </a:r>
          </a:p>
        </p:txBody>
      </p:sp>
      <p:sp>
        <p:nvSpPr>
          <p:cNvPr id="3" name="Subtitle 2">
            <a:extLst>
              <a:ext uri="{FF2B5EF4-FFF2-40B4-BE49-F238E27FC236}">
                <a16:creationId xmlns:a16="http://schemas.microsoft.com/office/drawing/2014/main" id="{5F6BB4CB-BC33-0D45-839D-72013BE15246}"/>
              </a:ext>
            </a:extLst>
          </p:cNvPr>
          <p:cNvSpPr>
            <a:spLocks noGrp="1"/>
          </p:cNvSpPr>
          <p:nvPr>
            <p:ph type="subTitle" idx="1"/>
          </p:nvPr>
        </p:nvSpPr>
        <p:spPr>
          <a:xfrm>
            <a:off x="324338" y="3946061"/>
            <a:ext cx="6858000" cy="618392"/>
          </a:xfrm>
        </p:spPr>
        <p:txBody>
          <a:bodyPr/>
          <a:lstStyle>
            <a:lvl1pPr marL="0" indent="0" algn="l">
              <a:buNone/>
              <a:defRPr sz="1800" b="1">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Rectangle 8">
            <a:extLst>
              <a:ext uri="{FF2B5EF4-FFF2-40B4-BE49-F238E27FC236}">
                <a16:creationId xmlns:a16="http://schemas.microsoft.com/office/drawing/2014/main" id="{A0CD447F-574F-8B43-82AE-825A110D953C}"/>
              </a:ext>
              <a:ext uri="{C183D7F6-B498-43B3-948B-1728B52AA6E4}">
                <adec:decorative xmlns:adec="http://schemas.microsoft.com/office/drawing/2017/decorative" val="1"/>
              </a:ext>
            </a:extLst>
          </p:cNvPr>
          <p:cNvSpPr/>
          <p:nvPr userDrawn="1"/>
        </p:nvSpPr>
        <p:spPr>
          <a:xfrm>
            <a:off x="0" y="3583365"/>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9EE460-3A95-DD47-9E6A-B4C1FEC4FA20}"/>
              </a:ext>
              <a:ext uri="{C183D7F6-B498-43B3-948B-1728B52AA6E4}">
                <adec:decorative xmlns:adec="http://schemas.microsoft.com/office/drawing/2017/decorative" val="1"/>
              </a:ext>
            </a:extLst>
          </p:cNvPr>
          <p:cNvSpPr/>
          <p:nvPr userDrawn="1"/>
        </p:nvSpPr>
        <p:spPr>
          <a:xfrm>
            <a:off x="0" y="3707787"/>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E strapline">
            <a:extLst>
              <a:ext uri="{FF2B5EF4-FFF2-40B4-BE49-F238E27FC236}">
                <a16:creationId xmlns:a16="http://schemas.microsoft.com/office/drawing/2014/main" id="{24ED904E-9A50-EB46-8546-8B3A3B91CC24}"/>
              </a:ext>
            </a:extLst>
          </p:cNvPr>
          <p:cNvPicPr>
            <a:picLocks noChangeAspect="1"/>
          </p:cNvPicPr>
          <p:nvPr userDrawn="1"/>
        </p:nvPicPr>
        <p:blipFill rotWithShape="1">
          <a:blip r:embed="rId2">
            <a:extLst>
              <a:ext uri="{28A0092B-C50C-407E-A947-70E740481C1C}">
                <a14:useLocalDpi xmlns:a14="http://schemas.microsoft.com/office/drawing/2010/main"/>
              </a:ext>
            </a:extLst>
          </a:blip>
          <a:srcRect t="88665" b="2362"/>
          <a:stretch/>
        </p:blipFill>
        <p:spPr>
          <a:xfrm>
            <a:off x="0" y="4564453"/>
            <a:ext cx="9131974" cy="579048"/>
          </a:xfrm>
          <a:prstGeom prst="rect">
            <a:avLst/>
          </a:prstGeom>
        </p:spPr>
      </p:pic>
    </p:spTree>
    <p:extLst>
      <p:ext uri="{BB962C8B-B14F-4D97-AF65-F5344CB8AC3E}">
        <p14:creationId xmlns:p14="http://schemas.microsoft.com/office/powerpoint/2010/main" val="111991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B3D8-C3E2-1F42-93A3-6886745CD715}"/>
              </a:ext>
            </a:extLst>
          </p:cNvPr>
          <p:cNvSpPr>
            <a:spLocks noGrp="1"/>
          </p:cNvSpPr>
          <p:nvPr>
            <p:ph type="title"/>
          </p:nvPr>
        </p:nvSpPr>
        <p:spPr>
          <a:xfrm>
            <a:off x="419928" y="1046377"/>
            <a:ext cx="7886700" cy="99417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FCF7A84-CF65-CC46-97C0-3B056C073A2A}"/>
              </a:ext>
            </a:extLst>
          </p:cNvPr>
          <p:cNvSpPr>
            <a:spLocks noGrp="1"/>
          </p:cNvSpPr>
          <p:nvPr>
            <p:ph idx="1"/>
          </p:nvPr>
        </p:nvSpPr>
        <p:spPr>
          <a:xfrm>
            <a:off x="419928" y="2141752"/>
            <a:ext cx="7886700" cy="170469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B9823DA-6B8F-D34F-B77B-293EBDBA935B}"/>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439D0B0-EE2D-6748-8EBE-5B127DB7F7FE}"/>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9D118B-293F-C248-BA28-B68002DC2FBA}"/>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ooter Placeholder 16">
            <a:extLst>
              <a:ext uri="{FF2B5EF4-FFF2-40B4-BE49-F238E27FC236}">
                <a16:creationId xmlns:a16="http://schemas.microsoft.com/office/drawing/2014/main" id="{4FC3C53A-2989-FD46-A3AC-A9D57F1BDCD9}"/>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4" name="TextBox 3">
            <a:extLst>
              <a:ext uri="{FF2B5EF4-FFF2-40B4-BE49-F238E27FC236}">
                <a16:creationId xmlns:a16="http://schemas.microsoft.com/office/drawing/2014/main" id="{A2FA6113-5F61-3B43-8EF1-A2C4EFCE687C}"/>
              </a:ext>
            </a:extLst>
          </p:cNvPr>
          <p:cNvSpPr txBox="1"/>
          <p:nvPr userDrawn="1"/>
        </p:nvSpPr>
        <p:spPr>
          <a:xfrm>
            <a:off x="8610089" y="589144"/>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9769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C913EF-3539-B24F-BAD4-7B97C86E1870}"/>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D689862-6EA4-BF46-99BF-BAD3A73769C8}"/>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858048-AAD4-0B44-BF43-40B913ECEB1A}"/>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ooter Placeholder 16">
            <a:extLst>
              <a:ext uri="{FF2B5EF4-FFF2-40B4-BE49-F238E27FC236}">
                <a16:creationId xmlns:a16="http://schemas.microsoft.com/office/drawing/2014/main" id="{DD4979A2-FB9A-3B4E-91D7-99D15F0FFC19}"/>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11" name="Title 1">
            <a:extLst>
              <a:ext uri="{FF2B5EF4-FFF2-40B4-BE49-F238E27FC236}">
                <a16:creationId xmlns:a16="http://schemas.microsoft.com/office/drawing/2014/main" id="{271CF08E-2D69-5642-80CC-A30DB1685843}"/>
              </a:ext>
            </a:extLst>
          </p:cNvPr>
          <p:cNvSpPr>
            <a:spLocks noGrp="1"/>
          </p:cNvSpPr>
          <p:nvPr>
            <p:ph type="title"/>
          </p:nvPr>
        </p:nvSpPr>
        <p:spPr>
          <a:xfrm>
            <a:off x="419928" y="1046377"/>
            <a:ext cx="7886700" cy="477154"/>
          </a:xfrm>
        </p:spPr>
        <p:txBody>
          <a:bodyPr/>
          <a:lstStyle/>
          <a:p>
            <a:r>
              <a:rPr lang="en-US" dirty="0"/>
              <a:t>Click to edit Master title style</a:t>
            </a:r>
          </a:p>
        </p:txBody>
      </p:sp>
      <p:sp>
        <p:nvSpPr>
          <p:cNvPr id="12" name="Content Placeholder 2">
            <a:extLst>
              <a:ext uri="{FF2B5EF4-FFF2-40B4-BE49-F238E27FC236}">
                <a16:creationId xmlns:a16="http://schemas.microsoft.com/office/drawing/2014/main" id="{52772D1C-B7D6-7E40-A101-C613743586C9}"/>
              </a:ext>
            </a:extLst>
          </p:cNvPr>
          <p:cNvSpPr>
            <a:spLocks noGrp="1"/>
          </p:cNvSpPr>
          <p:nvPr>
            <p:ph idx="1"/>
          </p:nvPr>
        </p:nvSpPr>
        <p:spPr>
          <a:xfrm>
            <a:off x="419928" y="1719470"/>
            <a:ext cx="5861602" cy="251699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4159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38C66A-BB49-0F4B-8CD5-DD58CA18CCB9}"/>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6D6DDEC-27DF-6B44-8A5C-8BA7D7877CEA}"/>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11DC39-0F96-FC4D-9C92-F1BB1A8B409F}"/>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oter Placeholder 16">
            <a:extLst>
              <a:ext uri="{FF2B5EF4-FFF2-40B4-BE49-F238E27FC236}">
                <a16:creationId xmlns:a16="http://schemas.microsoft.com/office/drawing/2014/main" id="{A0451A68-537B-AF4D-BD45-6E48D4DB2BDE}"/>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12" name="Title 1">
            <a:extLst>
              <a:ext uri="{FF2B5EF4-FFF2-40B4-BE49-F238E27FC236}">
                <a16:creationId xmlns:a16="http://schemas.microsoft.com/office/drawing/2014/main" id="{BC4BA2FD-240E-7D42-9001-70573928D6DF}"/>
              </a:ext>
            </a:extLst>
          </p:cNvPr>
          <p:cNvSpPr>
            <a:spLocks noGrp="1"/>
          </p:cNvSpPr>
          <p:nvPr>
            <p:ph type="title"/>
          </p:nvPr>
        </p:nvSpPr>
        <p:spPr>
          <a:xfrm>
            <a:off x="419928" y="1046377"/>
            <a:ext cx="7886700" cy="477154"/>
          </a:xfrm>
        </p:spPr>
        <p:txBody>
          <a:bodyPr/>
          <a:lstStyle/>
          <a:p>
            <a:r>
              <a:rPr lang="en-US" dirty="0"/>
              <a:t>Click to edit Master title style</a:t>
            </a:r>
          </a:p>
        </p:txBody>
      </p:sp>
      <p:sp>
        <p:nvSpPr>
          <p:cNvPr id="13" name="Content Placeholder 2">
            <a:extLst>
              <a:ext uri="{FF2B5EF4-FFF2-40B4-BE49-F238E27FC236}">
                <a16:creationId xmlns:a16="http://schemas.microsoft.com/office/drawing/2014/main" id="{78872E4C-32C0-0E43-B171-E68384BD29CC}"/>
              </a:ext>
            </a:extLst>
          </p:cNvPr>
          <p:cNvSpPr>
            <a:spLocks noGrp="1"/>
          </p:cNvSpPr>
          <p:nvPr>
            <p:ph idx="1"/>
          </p:nvPr>
        </p:nvSpPr>
        <p:spPr>
          <a:xfrm>
            <a:off x="419928" y="1719470"/>
            <a:ext cx="5861602" cy="2516997"/>
          </a:xfrm>
        </p:spPr>
        <p:txBody>
          <a:bodyPr/>
          <a:lstStyle>
            <a:lvl1pPr marL="0" indent="0">
              <a:buNone/>
              <a:defRPr b="1">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875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FFBB2B-EDFB-F14A-A023-1F8279F098C9}"/>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EE7ECDF-F837-444E-8340-4683B45E354E}"/>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D3DADA9-0C34-7C4C-8591-F29E7EBE7C9A}"/>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ooter Placeholder 16">
            <a:extLst>
              <a:ext uri="{FF2B5EF4-FFF2-40B4-BE49-F238E27FC236}">
                <a16:creationId xmlns:a16="http://schemas.microsoft.com/office/drawing/2014/main" id="{DF732811-1995-6E4A-B606-DE84E0AFF445}"/>
              </a:ext>
            </a:extLst>
          </p:cNvPr>
          <p:cNvSpPr txBox="1">
            <a:spLocks/>
          </p:cNvSpPr>
          <p:nvPr userDrawn="1"/>
        </p:nvSpPr>
        <p:spPr>
          <a:xfrm>
            <a:off x="419928" y="4778375"/>
            <a:ext cx="5337412"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00" b="1" dirty="0">
                <a:solidFill>
                  <a:schemeClr val="accent5"/>
                </a:solidFill>
              </a:rPr>
              <a:t>@</a:t>
            </a:r>
            <a:r>
              <a:rPr lang="en-GB" sz="1300" b="1" dirty="0" err="1">
                <a:solidFill>
                  <a:schemeClr val="accent5"/>
                </a:solidFill>
              </a:rPr>
              <a:t>NHS_HealthEdEng</a:t>
            </a:r>
            <a:endParaRPr lang="en-GB" sz="1300" b="1" dirty="0">
              <a:solidFill>
                <a:schemeClr val="accent5"/>
              </a:solidFill>
            </a:endParaRPr>
          </a:p>
        </p:txBody>
      </p:sp>
      <p:sp>
        <p:nvSpPr>
          <p:cNvPr id="14" name="Title 1">
            <a:extLst>
              <a:ext uri="{FF2B5EF4-FFF2-40B4-BE49-F238E27FC236}">
                <a16:creationId xmlns:a16="http://schemas.microsoft.com/office/drawing/2014/main" id="{4469D51B-9609-254D-85D8-6D25ED25907D}"/>
              </a:ext>
            </a:extLst>
          </p:cNvPr>
          <p:cNvSpPr>
            <a:spLocks noGrp="1"/>
          </p:cNvSpPr>
          <p:nvPr>
            <p:ph type="title"/>
          </p:nvPr>
        </p:nvSpPr>
        <p:spPr>
          <a:xfrm>
            <a:off x="419928" y="1046377"/>
            <a:ext cx="7886700" cy="477154"/>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AFCFA703-8042-BB4C-A3BD-65A2A8F4486C}"/>
              </a:ext>
            </a:extLst>
          </p:cNvPr>
          <p:cNvSpPr>
            <a:spLocks noGrp="1"/>
          </p:cNvSpPr>
          <p:nvPr>
            <p:ph idx="1"/>
          </p:nvPr>
        </p:nvSpPr>
        <p:spPr>
          <a:xfrm>
            <a:off x="419928" y="1719470"/>
            <a:ext cx="4569515" cy="2594620"/>
          </a:xfrm>
        </p:spPr>
        <p:txBody>
          <a:bodyPr/>
          <a:lstStyle>
            <a:lvl1pPr marL="342900" indent="-342900">
              <a:buFont typeface="Arial" panose="020B0604020202020204" pitchFamily="34" charset="0"/>
              <a:buChar char="•"/>
              <a:defRPr sz="2800" b="0">
                <a:solidFill>
                  <a:schemeClr val="bg2">
                    <a:lumMod val="25000"/>
                  </a:schemeClr>
                </a:solidFill>
              </a:defRPr>
            </a:lvl1pPr>
            <a:lvl2pPr>
              <a:defRPr sz="24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88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BEC74E-85C4-FD4A-ADCD-F68FCCD62B6B}"/>
              </a:ext>
            </a:extLst>
          </p:cNvPr>
          <p:cNvSpPr/>
          <p:nvPr userDrawn="1"/>
        </p:nvSpPr>
        <p:spPr>
          <a:xfrm>
            <a:off x="0" y="4750904"/>
            <a:ext cx="9144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818D588-9CF1-AC4B-AA40-F3AA7180A13D}"/>
              </a:ext>
            </a:extLst>
          </p:cNvPr>
          <p:cNvSpPr/>
          <p:nvPr userDrawn="1"/>
        </p:nvSpPr>
        <p:spPr>
          <a:xfrm>
            <a:off x="0" y="4497390"/>
            <a:ext cx="9144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49D0716-FCE9-FF47-9ABE-434154D75C76}"/>
              </a:ext>
            </a:extLst>
          </p:cNvPr>
          <p:cNvSpPr/>
          <p:nvPr userDrawn="1"/>
        </p:nvSpPr>
        <p:spPr>
          <a:xfrm>
            <a:off x="0" y="4621812"/>
            <a:ext cx="9144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2122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4D4DF-AC27-AD4D-9F0E-9A38943E8D63}"/>
              </a:ext>
            </a:extLst>
          </p:cNvPr>
          <p:cNvSpPr>
            <a:spLocks noGrp="1"/>
          </p:cNvSpPr>
          <p:nvPr>
            <p:ph type="title"/>
          </p:nvPr>
        </p:nvSpPr>
        <p:spPr>
          <a:xfrm>
            <a:off x="628650" y="1344551"/>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2124F78-BAB5-B945-B76C-3103CC5E95D9}"/>
              </a:ext>
            </a:extLst>
          </p:cNvPr>
          <p:cNvSpPr>
            <a:spLocks noGrp="1"/>
          </p:cNvSpPr>
          <p:nvPr>
            <p:ph type="body" idx="1"/>
          </p:nvPr>
        </p:nvSpPr>
        <p:spPr>
          <a:xfrm>
            <a:off x="628650" y="2439926"/>
            <a:ext cx="7886700" cy="23040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7604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xStyles>
    <p:titleStyle>
      <a:lvl1pPr algn="l" defTabSz="685800" rtl="0" eaLnBrk="1" latinLnBrk="0" hangingPunct="1">
        <a:lnSpc>
          <a:spcPct val="90000"/>
        </a:lnSpc>
        <a:spcBef>
          <a:spcPct val="0"/>
        </a:spcBef>
        <a:buNone/>
        <a:defRPr sz="3600" b="1" kern="1200">
          <a:solidFill>
            <a:schemeClr val="accent5"/>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C6A40-D893-C743-9A64-3B9638BA929E}"/>
              </a:ext>
            </a:extLst>
          </p:cNvPr>
          <p:cNvSpPr>
            <a:spLocks noGrp="1"/>
          </p:cNvSpPr>
          <p:nvPr>
            <p:ph type="title"/>
          </p:nvPr>
        </p:nvSpPr>
        <p:spPr>
          <a:xfrm>
            <a:off x="147859" y="121423"/>
            <a:ext cx="7886700" cy="477154"/>
          </a:xfrm>
        </p:spPr>
        <p:txBody>
          <a:bodyPr lIns="0" tIns="0" rIns="0" bIns="0">
            <a:normAutofit fontScale="90000"/>
          </a:bodyPr>
          <a:lstStyle/>
          <a:p>
            <a:r>
              <a:rPr lang="en-US" dirty="0"/>
              <a:t>Profile of a Healthcare Scientist</a:t>
            </a:r>
          </a:p>
        </p:txBody>
      </p:sp>
      <p:sp>
        <p:nvSpPr>
          <p:cNvPr id="3" name="Content Placeholder 2">
            <a:extLst>
              <a:ext uri="{FF2B5EF4-FFF2-40B4-BE49-F238E27FC236}">
                <a16:creationId xmlns:a16="http://schemas.microsoft.com/office/drawing/2014/main" id="{867E7A13-BC47-1144-9B6B-C7E34F28558D}"/>
              </a:ext>
            </a:extLst>
          </p:cNvPr>
          <p:cNvSpPr>
            <a:spLocks noGrp="1"/>
          </p:cNvSpPr>
          <p:nvPr>
            <p:ph idx="1"/>
          </p:nvPr>
        </p:nvSpPr>
        <p:spPr>
          <a:xfrm>
            <a:off x="147858" y="598576"/>
            <a:ext cx="6138641" cy="3916273"/>
          </a:xfrm>
        </p:spPr>
        <p:txBody>
          <a:bodyPr lIns="0" tIns="0" rIns="0" bIns="0">
            <a:normAutofit fontScale="40000" lnSpcReduction="20000"/>
          </a:bodyPr>
          <a:lstStyle/>
          <a:p>
            <a:pPr marL="0" indent="0">
              <a:buNone/>
            </a:pPr>
            <a:r>
              <a:rPr lang="en-GB" b="1" dirty="0"/>
              <a:t>Full name: </a:t>
            </a:r>
            <a:r>
              <a:rPr lang="en-GB" dirty="0"/>
              <a:t>Rhea McArdle</a:t>
            </a:r>
          </a:p>
          <a:p>
            <a:pPr marL="0" indent="0">
              <a:buNone/>
            </a:pPr>
            <a:r>
              <a:rPr lang="en-GB" b="1" dirty="0"/>
              <a:t>Job title/role: </a:t>
            </a:r>
            <a:r>
              <a:rPr lang="en-GB" dirty="0"/>
              <a:t>Trainee Healthcare Scientist on the Scientist Training Programme (STP)</a:t>
            </a:r>
          </a:p>
          <a:p>
            <a:pPr marL="0" indent="0">
              <a:buNone/>
            </a:pPr>
            <a:r>
              <a:rPr lang="en-GB" b="1" dirty="0"/>
              <a:t>Healthcare Science Specialism: </a:t>
            </a:r>
            <a:r>
              <a:rPr lang="en-GB" dirty="0"/>
              <a:t>Histocompatibility &amp; Immunogenetics (H&amp;I)</a:t>
            </a:r>
          </a:p>
          <a:p>
            <a:pPr marL="0" indent="0">
              <a:buNone/>
            </a:pPr>
            <a:r>
              <a:rPr lang="en-GB" b="1" dirty="0"/>
              <a:t>What does your job involve? (brief overview)</a:t>
            </a:r>
          </a:p>
          <a:p>
            <a:pPr marL="0" indent="0">
              <a:buNone/>
            </a:pPr>
            <a:r>
              <a:rPr lang="en-GB" dirty="0"/>
              <a:t>I perform technical (hands-on lab work!) and analytical (using specialist software) work to support H&amp;I testing in our lab – we perform molecular genetics and serological testing for patients/recipients and their potential donors leading up to solid organ or haematopoietic stem cell (HSC) transplantation. We perform searches for HSC donors using international registries, and we provide advice to clinical transplant teams on the risk associated with transplantation from our specialist H&amp;I perspective. I am studying part-time for an MSc in Clinical Science with the University of Manchester (UoM), and I am also completing an e-portfolio within my workplace.</a:t>
            </a:r>
          </a:p>
          <a:p>
            <a:pPr marL="0" indent="0">
              <a:buNone/>
            </a:pPr>
            <a:r>
              <a:rPr lang="en-GB" b="1" dirty="0"/>
              <a:t>What’s the best thing about your job?</a:t>
            </a:r>
          </a:p>
          <a:p>
            <a:pPr marL="0" indent="0">
              <a:buNone/>
            </a:pPr>
            <a:r>
              <a:rPr lang="en-GB" dirty="0"/>
              <a:t>Knowing that the work we do is incredibly meaningful as we help facilitate organ donation which is a life-saving treatment option for patients with, for example, organ failure or haematological malignancies (e.g., leukaemia).</a:t>
            </a:r>
          </a:p>
          <a:p>
            <a:pPr marL="0" indent="0">
              <a:buNone/>
            </a:pPr>
            <a:r>
              <a:rPr lang="en-GB" b="1" dirty="0"/>
              <a:t>What qualifications led you to this role?</a:t>
            </a:r>
          </a:p>
          <a:p>
            <a:pPr marL="0" indent="0">
              <a:buNone/>
            </a:pPr>
            <a:r>
              <a:rPr lang="en-GB" dirty="0"/>
              <a:t>To get onto the STP I needed a 2:1 in a Life Sciences undergraduate honours degree. I studied Biomedical Sciences at UoM – that’s me on the right at graduation!</a:t>
            </a:r>
          </a:p>
          <a:p>
            <a:pPr marL="0" indent="0">
              <a:buNone/>
            </a:pPr>
            <a:r>
              <a:rPr lang="en-GB" b="1" dirty="0"/>
              <a:t>What career opportunities are available?</a:t>
            </a:r>
          </a:p>
          <a:p>
            <a:pPr marL="0" indent="0">
              <a:buNone/>
            </a:pPr>
            <a:r>
              <a:rPr lang="en-GB" dirty="0"/>
              <a:t>I hope to become a Clinical Scientist in the NHS, perhaps one day train to be a Consultant Scientist</a:t>
            </a:r>
          </a:p>
          <a:p>
            <a:pPr marL="0" indent="0">
              <a:buNone/>
            </a:pPr>
            <a:r>
              <a:rPr lang="en-GB" b="1" dirty="0"/>
              <a:t>Do you have advice for someone interested in a career in healthcare science?</a:t>
            </a:r>
            <a:br>
              <a:rPr lang="en-GB" b="1" dirty="0"/>
            </a:br>
            <a:r>
              <a:rPr lang="en-GB" dirty="0"/>
              <a:t>There are so many different specialisms – try and get some experience to know which area is right for you! Be prepared to work hard -but knowing you are making a difference makes it all worthwhile</a:t>
            </a:r>
            <a:endParaRPr lang="en-US" dirty="0"/>
          </a:p>
        </p:txBody>
      </p:sp>
      <p:pic>
        <p:nvPicPr>
          <p:cNvPr id="4" name="Picture Placeholder 3">
            <a:extLst>
              <a:ext uri="{FF2B5EF4-FFF2-40B4-BE49-F238E27FC236}">
                <a16:creationId xmlns:a16="http://schemas.microsoft.com/office/drawing/2014/main" id="{01CC8F7D-4E14-9F46-BFF4-9DCAB72D5FF8}"/>
              </a:ext>
              <a:ext uri="{C183D7F6-B498-43B3-948B-1728B52AA6E4}">
                <adec:decorative xmlns:adec="http://schemas.microsoft.com/office/drawing/2017/decorative" val="1"/>
              </a:ext>
            </a:extLst>
          </p:cNvPr>
          <p:cNvPicPr>
            <a:picLocks noChangeAspect="1"/>
          </p:cNvPicPr>
          <p:nvPr/>
        </p:nvPicPr>
        <p:blipFill>
          <a:blip r:embed="rId2"/>
          <a:srcRect/>
          <a:stretch/>
        </p:blipFill>
        <p:spPr>
          <a:xfrm>
            <a:off x="6442283" y="952355"/>
            <a:ext cx="2194263" cy="3063689"/>
          </a:xfrm>
          <a:prstGeom prst="rect">
            <a:avLst/>
          </a:prstGeom>
        </p:spPr>
      </p:pic>
    </p:spTree>
    <p:extLst>
      <p:ext uri="{BB962C8B-B14F-4D97-AF65-F5344CB8AC3E}">
        <p14:creationId xmlns:p14="http://schemas.microsoft.com/office/powerpoint/2010/main" val="127833017"/>
      </p:ext>
    </p:extLst>
  </p:cSld>
  <p:clrMapOvr>
    <a:masterClrMapping/>
  </p:clrMapOvr>
</p:sld>
</file>

<file path=ppt/theme/theme1.xml><?xml version="1.0" encoding="utf-8"?>
<a:theme xmlns:a="http://schemas.openxmlformats.org/drawingml/2006/main" name="HEE">
  <a:themeElements>
    <a:clrScheme name="NHS">
      <a:dk1>
        <a:srgbClr val="005EB8"/>
      </a:dk1>
      <a:lt1>
        <a:srgbClr val="FFFFFF"/>
      </a:lt1>
      <a:dk2>
        <a:srgbClr val="0071CE"/>
      </a:dk2>
      <a:lt2>
        <a:srgbClr val="E8EDEE"/>
      </a:lt2>
      <a:accent1>
        <a:srgbClr val="41B6E6"/>
      </a:accent1>
      <a:accent2>
        <a:srgbClr val="00A9CE"/>
      </a:accent2>
      <a:accent3>
        <a:srgbClr val="003087"/>
      </a:accent3>
      <a:accent4>
        <a:srgbClr val="005EB8"/>
      </a:accent4>
      <a:accent5>
        <a:srgbClr val="AE2473"/>
      </a:accent5>
      <a:accent6>
        <a:srgbClr val="78BE2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E" id="{40B58ABE-F0EB-D841-B223-66075CE7CD45}" vid="{7644B2A3-1AD5-8C46-9520-D28DCA799E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HEE</Template>
  <TotalTime>184</TotalTime>
  <Words>331</Words>
  <Application>Microsoft Office PowerPoint</Application>
  <PresentationFormat>On-screen Show (16:9)</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HEE</vt:lpstr>
      <vt:lpstr>Profile of a Healthcare Scientist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 Whatever</dc:creator>
  <cp:lastModifiedBy>Rhea McArdle</cp:lastModifiedBy>
  <cp:revision>25</cp:revision>
  <dcterms:created xsi:type="dcterms:W3CDTF">2021-04-06T16:42:50Z</dcterms:created>
  <dcterms:modified xsi:type="dcterms:W3CDTF">2022-02-23T11:55:45Z</dcterms:modified>
</cp:coreProperties>
</file>