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
  </p:notesMasterIdLst>
  <p:sldIdLst>
    <p:sldId id="260" r:id="rId2"/>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6"/>
    <p:restoredTop sz="86413"/>
  </p:normalViewPr>
  <p:slideViewPr>
    <p:cSldViewPr snapToGrid="0" snapToObjects="1" showGuides="1">
      <p:cViewPr varScale="1">
        <p:scale>
          <a:sx n="150" d="100"/>
          <a:sy n="150" d="100"/>
        </p:scale>
        <p:origin x="210" y="11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4E51F4-3DB2-4349-BEAC-EC59077AE706}" type="datetimeFigureOut">
              <a:rPr lang="en-US" smtClean="0"/>
              <a:t>2/24/2022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C35914-1693-1144-9887-F3137DA32060}" type="slidenum">
              <a:rPr lang="en-US" smtClean="0"/>
              <a:t>‹#›</a:t>
            </a:fld>
            <a:endParaRPr lang="en-US"/>
          </a:p>
        </p:txBody>
      </p:sp>
    </p:spTree>
    <p:extLst>
      <p:ext uri="{BB962C8B-B14F-4D97-AF65-F5344CB8AC3E}">
        <p14:creationId xmlns:p14="http://schemas.microsoft.com/office/powerpoint/2010/main" val="3456619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4A7E8-7BAC-6649-906A-497A8C475198}"/>
              </a:ext>
            </a:extLst>
          </p:cNvPr>
          <p:cNvSpPr>
            <a:spLocks noGrp="1"/>
          </p:cNvSpPr>
          <p:nvPr>
            <p:ph type="ctrTitle"/>
          </p:nvPr>
        </p:nvSpPr>
        <p:spPr>
          <a:xfrm>
            <a:off x="324338" y="790490"/>
            <a:ext cx="8604739" cy="656492"/>
          </a:xfrm>
        </p:spPr>
        <p:txBody>
          <a:bodyPr anchor="t">
            <a:normAutofit/>
          </a:bodyPr>
          <a:lstStyle>
            <a:lvl1pPr algn="l">
              <a:defRPr sz="3600"/>
            </a:lvl1pPr>
          </a:lstStyle>
          <a:p>
            <a:r>
              <a:rPr lang="en-US" dirty="0"/>
              <a:t>Click to edit Master title style</a:t>
            </a:r>
          </a:p>
        </p:txBody>
      </p:sp>
      <p:sp>
        <p:nvSpPr>
          <p:cNvPr id="3" name="Subtitle 2">
            <a:extLst>
              <a:ext uri="{FF2B5EF4-FFF2-40B4-BE49-F238E27FC236}">
                <a16:creationId xmlns:a16="http://schemas.microsoft.com/office/drawing/2014/main" id="{5F6BB4CB-BC33-0D45-839D-72013BE15246}"/>
              </a:ext>
            </a:extLst>
          </p:cNvPr>
          <p:cNvSpPr>
            <a:spLocks noGrp="1"/>
          </p:cNvSpPr>
          <p:nvPr>
            <p:ph type="subTitle" idx="1"/>
          </p:nvPr>
        </p:nvSpPr>
        <p:spPr>
          <a:xfrm>
            <a:off x="324338" y="3946061"/>
            <a:ext cx="6858000" cy="618392"/>
          </a:xfrm>
        </p:spPr>
        <p:txBody>
          <a:bodyPr/>
          <a:lstStyle>
            <a:lvl1pPr marL="0" indent="0" algn="l">
              <a:buNone/>
              <a:defRPr sz="1800" b="1">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9" name="Rectangle 8">
            <a:extLst>
              <a:ext uri="{FF2B5EF4-FFF2-40B4-BE49-F238E27FC236}">
                <a16:creationId xmlns:a16="http://schemas.microsoft.com/office/drawing/2014/main" id="{A0CD447F-574F-8B43-82AE-825A110D953C}"/>
              </a:ext>
              <a:ext uri="{C183D7F6-B498-43B3-948B-1728B52AA6E4}">
                <adec:decorative xmlns:adec="http://schemas.microsoft.com/office/drawing/2017/decorative" xmlns="" val="1"/>
              </a:ext>
            </a:extLst>
          </p:cNvPr>
          <p:cNvSpPr/>
          <p:nvPr userDrawn="1"/>
        </p:nvSpPr>
        <p:spPr>
          <a:xfrm>
            <a:off x="0" y="3583365"/>
            <a:ext cx="9144000" cy="12909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9EE460-3A95-DD47-9E6A-B4C1FEC4FA20}"/>
              </a:ext>
              <a:ext uri="{C183D7F6-B498-43B3-948B-1728B52AA6E4}">
                <adec:decorative xmlns:adec="http://schemas.microsoft.com/office/drawing/2017/decorative" xmlns="" val="1"/>
              </a:ext>
            </a:extLst>
          </p:cNvPr>
          <p:cNvSpPr/>
          <p:nvPr userDrawn="1"/>
        </p:nvSpPr>
        <p:spPr>
          <a:xfrm>
            <a:off x="0" y="3707787"/>
            <a:ext cx="9144000" cy="12909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HEE strapline">
            <a:extLst>
              <a:ext uri="{FF2B5EF4-FFF2-40B4-BE49-F238E27FC236}">
                <a16:creationId xmlns:a16="http://schemas.microsoft.com/office/drawing/2014/main" id="{24ED904E-9A50-EB46-8546-8B3A3B91CC24}"/>
              </a:ext>
            </a:extLst>
          </p:cNvPr>
          <p:cNvPicPr>
            <a:picLocks noChangeAspect="1"/>
          </p:cNvPicPr>
          <p:nvPr userDrawn="1"/>
        </p:nvPicPr>
        <p:blipFill rotWithShape="1">
          <a:blip r:embed="rId2">
            <a:extLst>
              <a:ext uri="{28A0092B-C50C-407E-A947-70E740481C1C}">
                <a14:useLocalDpi xmlns:a14="http://schemas.microsoft.com/office/drawing/2010/main"/>
              </a:ext>
            </a:extLst>
          </a:blip>
          <a:srcRect t="88665" b="2362"/>
          <a:stretch/>
        </p:blipFill>
        <p:spPr>
          <a:xfrm>
            <a:off x="0" y="4564453"/>
            <a:ext cx="9131974" cy="579048"/>
          </a:xfrm>
          <a:prstGeom prst="rect">
            <a:avLst/>
          </a:prstGeom>
        </p:spPr>
      </p:pic>
    </p:spTree>
    <p:extLst>
      <p:ext uri="{BB962C8B-B14F-4D97-AF65-F5344CB8AC3E}">
        <p14:creationId xmlns:p14="http://schemas.microsoft.com/office/powerpoint/2010/main" val="1119914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3B3D8-C3E2-1F42-93A3-6886745CD715}"/>
              </a:ext>
            </a:extLst>
          </p:cNvPr>
          <p:cNvSpPr>
            <a:spLocks noGrp="1"/>
          </p:cNvSpPr>
          <p:nvPr>
            <p:ph type="title"/>
          </p:nvPr>
        </p:nvSpPr>
        <p:spPr>
          <a:xfrm>
            <a:off x="419928" y="1046377"/>
            <a:ext cx="7886700" cy="994172"/>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FCF7A84-CF65-CC46-97C0-3B056C073A2A}"/>
              </a:ext>
            </a:extLst>
          </p:cNvPr>
          <p:cNvSpPr>
            <a:spLocks noGrp="1"/>
          </p:cNvSpPr>
          <p:nvPr>
            <p:ph idx="1"/>
          </p:nvPr>
        </p:nvSpPr>
        <p:spPr>
          <a:xfrm>
            <a:off x="419928" y="2141752"/>
            <a:ext cx="7886700" cy="170469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5B9823DA-6B8F-D34F-B77B-293EBDBA935B}"/>
              </a:ext>
            </a:extLst>
          </p:cNvPr>
          <p:cNvSpPr/>
          <p:nvPr userDrawn="1"/>
        </p:nvSpPr>
        <p:spPr>
          <a:xfrm>
            <a:off x="0" y="4750904"/>
            <a:ext cx="9144000" cy="3925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2439D0B0-EE2D-6748-8EBE-5B127DB7F7FE}"/>
              </a:ext>
            </a:extLst>
          </p:cNvPr>
          <p:cNvSpPr/>
          <p:nvPr userDrawn="1"/>
        </p:nvSpPr>
        <p:spPr>
          <a:xfrm>
            <a:off x="0" y="4497390"/>
            <a:ext cx="9144000" cy="12909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69D118B-293F-C248-BA28-B68002DC2FBA}"/>
              </a:ext>
            </a:extLst>
          </p:cNvPr>
          <p:cNvSpPr/>
          <p:nvPr userDrawn="1"/>
        </p:nvSpPr>
        <p:spPr>
          <a:xfrm>
            <a:off x="0" y="4621812"/>
            <a:ext cx="9144000" cy="12909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ooter Placeholder 16">
            <a:extLst>
              <a:ext uri="{FF2B5EF4-FFF2-40B4-BE49-F238E27FC236}">
                <a16:creationId xmlns:a16="http://schemas.microsoft.com/office/drawing/2014/main" id="{4FC3C53A-2989-FD46-A3AC-A9D57F1BDCD9}"/>
              </a:ext>
            </a:extLst>
          </p:cNvPr>
          <p:cNvSpPr txBox="1">
            <a:spLocks/>
          </p:cNvSpPr>
          <p:nvPr userDrawn="1"/>
        </p:nvSpPr>
        <p:spPr>
          <a:xfrm>
            <a:off x="419928" y="4778375"/>
            <a:ext cx="5337412"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300" b="1" dirty="0">
                <a:solidFill>
                  <a:schemeClr val="accent5"/>
                </a:solidFill>
              </a:rPr>
              <a:t>@</a:t>
            </a:r>
            <a:r>
              <a:rPr lang="en-GB" sz="1300" b="1" dirty="0" err="1">
                <a:solidFill>
                  <a:schemeClr val="accent5"/>
                </a:solidFill>
              </a:rPr>
              <a:t>NHS_HealthEdEng</a:t>
            </a:r>
            <a:endParaRPr lang="en-GB" sz="1300" b="1" dirty="0">
              <a:solidFill>
                <a:schemeClr val="accent5"/>
              </a:solidFill>
            </a:endParaRPr>
          </a:p>
        </p:txBody>
      </p:sp>
      <p:sp>
        <p:nvSpPr>
          <p:cNvPr id="4" name="TextBox 3">
            <a:extLst>
              <a:ext uri="{FF2B5EF4-FFF2-40B4-BE49-F238E27FC236}">
                <a16:creationId xmlns:a16="http://schemas.microsoft.com/office/drawing/2014/main" id="{A2FA6113-5F61-3B43-8EF1-A2C4EFCE687C}"/>
              </a:ext>
            </a:extLst>
          </p:cNvPr>
          <p:cNvSpPr txBox="1"/>
          <p:nvPr userDrawn="1"/>
        </p:nvSpPr>
        <p:spPr>
          <a:xfrm>
            <a:off x="8610089" y="589144"/>
            <a:ext cx="184731" cy="30008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497698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3C913EF-3539-B24F-BAD4-7B97C86E1870}"/>
              </a:ext>
            </a:extLst>
          </p:cNvPr>
          <p:cNvSpPr/>
          <p:nvPr userDrawn="1"/>
        </p:nvSpPr>
        <p:spPr>
          <a:xfrm>
            <a:off x="0" y="4750904"/>
            <a:ext cx="9144000" cy="3925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D689862-6EA4-BF46-99BF-BAD3A73769C8}"/>
              </a:ext>
            </a:extLst>
          </p:cNvPr>
          <p:cNvSpPr/>
          <p:nvPr userDrawn="1"/>
        </p:nvSpPr>
        <p:spPr>
          <a:xfrm>
            <a:off x="0" y="4497390"/>
            <a:ext cx="9144000" cy="12909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4858048-AAD4-0B44-BF43-40B913ECEB1A}"/>
              </a:ext>
            </a:extLst>
          </p:cNvPr>
          <p:cNvSpPr/>
          <p:nvPr userDrawn="1"/>
        </p:nvSpPr>
        <p:spPr>
          <a:xfrm>
            <a:off x="0" y="4621812"/>
            <a:ext cx="9144000" cy="12909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Footer Placeholder 16">
            <a:extLst>
              <a:ext uri="{FF2B5EF4-FFF2-40B4-BE49-F238E27FC236}">
                <a16:creationId xmlns:a16="http://schemas.microsoft.com/office/drawing/2014/main" id="{DD4979A2-FB9A-3B4E-91D7-99D15F0FFC19}"/>
              </a:ext>
            </a:extLst>
          </p:cNvPr>
          <p:cNvSpPr txBox="1">
            <a:spLocks/>
          </p:cNvSpPr>
          <p:nvPr userDrawn="1"/>
        </p:nvSpPr>
        <p:spPr>
          <a:xfrm>
            <a:off x="419928" y="4778375"/>
            <a:ext cx="5337412"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300" b="1" dirty="0">
                <a:solidFill>
                  <a:schemeClr val="accent5"/>
                </a:solidFill>
              </a:rPr>
              <a:t>@</a:t>
            </a:r>
            <a:r>
              <a:rPr lang="en-GB" sz="1300" b="1" dirty="0" err="1">
                <a:solidFill>
                  <a:schemeClr val="accent5"/>
                </a:solidFill>
              </a:rPr>
              <a:t>NHS_HealthEdEng</a:t>
            </a:r>
            <a:endParaRPr lang="en-GB" sz="1300" b="1" dirty="0">
              <a:solidFill>
                <a:schemeClr val="accent5"/>
              </a:solidFill>
            </a:endParaRPr>
          </a:p>
        </p:txBody>
      </p:sp>
      <p:sp>
        <p:nvSpPr>
          <p:cNvPr id="11" name="Title 1">
            <a:extLst>
              <a:ext uri="{FF2B5EF4-FFF2-40B4-BE49-F238E27FC236}">
                <a16:creationId xmlns:a16="http://schemas.microsoft.com/office/drawing/2014/main" id="{271CF08E-2D69-5642-80CC-A30DB1685843}"/>
              </a:ext>
            </a:extLst>
          </p:cNvPr>
          <p:cNvSpPr>
            <a:spLocks noGrp="1"/>
          </p:cNvSpPr>
          <p:nvPr>
            <p:ph type="title"/>
          </p:nvPr>
        </p:nvSpPr>
        <p:spPr>
          <a:xfrm>
            <a:off x="419928" y="1046377"/>
            <a:ext cx="7886700" cy="477154"/>
          </a:xfrm>
        </p:spPr>
        <p:txBody>
          <a:bodyPr/>
          <a:lstStyle/>
          <a:p>
            <a:r>
              <a:rPr lang="en-US" dirty="0"/>
              <a:t>Click to edit Master title style</a:t>
            </a:r>
          </a:p>
        </p:txBody>
      </p:sp>
      <p:sp>
        <p:nvSpPr>
          <p:cNvPr id="12" name="Content Placeholder 2">
            <a:extLst>
              <a:ext uri="{FF2B5EF4-FFF2-40B4-BE49-F238E27FC236}">
                <a16:creationId xmlns:a16="http://schemas.microsoft.com/office/drawing/2014/main" id="{52772D1C-B7D6-7E40-A101-C613743586C9}"/>
              </a:ext>
            </a:extLst>
          </p:cNvPr>
          <p:cNvSpPr>
            <a:spLocks noGrp="1"/>
          </p:cNvSpPr>
          <p:nvPr>
            <p:ph idx="1"/>
          </p:nvPr>
        </p:nvSpPr>
        <p:spPr>
          <a:xfrm>
            <a:off x="419928" y="1719470"/>
            <a:ext cx="5861602" cy="251699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41593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E38C66A-BB49-0F4B-8CD5-DD58CA18CCB9}"/>
              </a:ext>
            </a:extLst>
          </p:cNvPr>
          <p:cNvSpPr/>
          <p:nvPr userDrawn="1"/>
        </p:nvSpPr>
        <p:spPr>
          <a:xfrm>
            <a:off x="0" y="4750904"/>
            <a:ext cx="9144000" cy="3925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D6D6DDEC-27DF-6B44-8A5C-8BA7D7877CEA}"/>
              </a:ext>
            </a:extLst>
          </p:cNvPr>
          <p:cNvSpPr/>
          <p:nvPr userDrawn="1"/>
        </p:nvSpPr>
        <p:spPr>
          <a:xfrm>
            <a:off x="0" y="4497390"/>
            <a:ext cx="9144000" cy="12909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A11DC39-0F96-FC4D-9C92-F1BB1A8B409F}"/>
              </a:ext>
            </a:extLst>
          </p:cNvPr>
          <p:cNvSpPr/>
          <p:nvPr userDrawn="1"/>
        </p:nvSpPr>
        <p:spPr>
          <a:xfrm>
            <a:off x="0" y="4621812"/>
            <a:ext cx="9144000" cy="12909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ooter Placeholder 16">
            <a:extLst>
              <a:ext uri="{FF2B5EF4-FFF2-40B4-BE49-F238E27FC236}">
                <a16:creationId xmlns:a16="http://schemas.microsoft.com/office/drawing/2014/main" id="{A0451A68-537B-AF4D-BD45-6E48D4DB2BDE}"/>
              </a:ext>
            </a:extLst>
          </p:cNvPr>
          <p:cNvSpPr txBox="1">
            <a:spLocks/>
          </p:cNvSpPr>
          <p:nvPr userDrawn="1"/>
        </p:nvSpPr>
        <p:spPr>
          <a:xfrm>
            <a:off x="419928" y="4778375"/>
            <a:ext cx="5337412"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300" b="1" dirty="0">
                <a:solidFill>
                  <a:schemeClr val="accent5"/>
                </a:solidFill>
              </a:rPr>
              <a:t>@</a:t>
            </a:r>
            <a:r>
              <a:rPr lang="en-GB" sz="1300" b="1" dirty="0" err="1">
                <a:solidFill>
                  <a:schemeClr val="accent5"/>
                </a:solidFill>
              </a:rPr>
              <a:t>NHS_HealthEdEng</a:t>
            </a:r>
            <a:endParaRPr lang="en-GB" sz="1300" b="1" dirty="0">
              <a:solidFill>
                <a:schemeClr val="accent5"/>
              </a:solidFill>
            </a:endParaRPr>
          </a:p>
        </p:txBody>
      </p:sp>
      <p:sp>
        <p:nvSpPr>
          <p:cNvPr id="12" name="Title 1">
            <a:extLst>
              <a:ext uri="{FF2B5EF4-FFF2-40B4-BE49-F238E27FC236}">
                <a16:creationId xmlns:a16="http://schemas.microsoft.com/office/drawing/2014/main" id="{BC4BA2FD-240E-7D42-9001-70573928D6DF}"/>
              </a:ext>
            </a:extLst>
          </p:cNvPr>
          <p:cNvSpPr>
            <a:spLocks noGrp="1"/>
          </p:cNvSpPr>
          <p:nvPr>
            <p:ph type="title"/>
          </p:nvPr>
        </p:nvSpPr>
        <p:spPr>
          <a:xfrm>
            <a:off x="419928" y="1046377"/>
            <a:ext cx="7886700" cy="477154"/>
          </a:xfrm>
        </p:spPr>
        <p:txBody>
          <a:bodyPr/>
          <a:lstStyle/>
          <a:p>
            <a:r>
              <a:rPr lang="en-US" dirty="0"/>
              <a:t>Click to edit Master title style</a:t>
            </a:r>
          </a:p>
        </p:txBody>
      </p:sp>
      <p:sp>
        <p:nvSpPr>
          <p:cNvPr id="13" name="Content Placeholder 2">
            <a:extLst>
              <a:ext uri="{FF2B5EF4-FFF2-40B4-BE49-F238E27FC236}">
                <a16:creationId xmlns:a16="http://schemas.microsoft.com/office/drawing/2014/main" id="{78872E4C-32C0-0E43-B171-E68384BD29CC}"/>
              </a:ext>
            </a:extLst>
          </p:cNvPr>
          <p:cNvSpPr>
            <a:spLocks noGrp="1"/>
          </p:cNvSpPr>
          <p:nvPr>
            <p:ph idx="1"/>
          </p:nvPr>
        </p:nvSpPr>
        <p:spPr>
          <a:xfrm>
            <a:off x="419928" y="1719470"/>
            <a:ext cx="5861602" cy="2516997"/>
          </a:xfrm>
        </p:spPr>
        <p:txBody>
          <a:bodyPr/>
          <a:lstStyle>
            <a:lvl1pPr marL="0" indent="0">
              <a:buNone/>
              <a:defRPr b="1">
                <a:solidFill>
                  <a:schemeClr val="tx1"/>
                </a:solidFill>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28756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CFFBB2B-EDFB-F14A-A023-1F8279F098C9}"/>
              </a:ext>
            </a:extLst>
          </p:cNvPr>
          <p:cNvSpPr/>
          <p:nvPr userDrawn="1"/>
        </p:nvSpPr>
        <p:spPr>
          <a:xfrm>
            <a:off x="0" y="4750904"/>
            <a:ext cx="9144000" cy="3925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EE7ECDF-F837-444E-8340-4683B45E354E}"/>
              </a:ext>
            </a:extLst>
          </p:cNvPr>
          <p:cNvSpPr/>
          <p:nvPr userDrawn="1"/>
        </p:nvSpPr>
        <p:spPr>
          <a:xfrm>
            <a:off x="0" y="4497390"/>
            <a:ext cx="9144000" cy="12909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D3DADA9-0C34-7C4C-8591-F29E7EBE7C9A}"/>
              </a:ext>
            </a:extLst>
          </p:cNvPr>
          <p:cNvSpPr/>
          <p:nvPr userDrawn="1"/>
        </p:nvSpPr>
        <p:spPr>
          <a:xfrm>
            <a:off x="0" y="4621812"/>
            <a:ext cx="9144000" cy="12909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ooter Placeholder 16">
            <a:extLst>
              <a:ext uri="{FF2B5EF4-FFF2-40B4-BE49-F238E27FC236}">
                <a16:creationId xmlns:a16="http://schemas.microsoft.com/office/drawing/2014/main" id="{DF732811-1995-6E4A-B606-DE84E0AFF445}"/>
              </a:ext>
            </a:extLst>
          </p:cNvPr>
          <p:cNvSpPr txBox="1">
            <a:spLocks/>
          </p:cNvSpPr>
          <p:nvPr userDrawn="1"/>
        </p:nvSpPr>
        <p:spPr>
          <a:xfrm>
            <a:off x="419928" y="4778375"/>
            <a:ext cx="5337412"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300" b="1" dirty="0">
                <a:solidFill>
                  <a:schemeClr val="accent5"/>
                </a:solidFill>
              </a:rPr>
              <a:t>@</a:t>
            </a:r>
            <a:r>
              <a:rPr lang="en-GB" sz="1300" b="1" dirty="0" err="1">
                <a:solidFill>
                  <a:schemeClr val="accent5"/>
                </a:solidFill>
              </a:rPr>
              <a:t>NHS_HealthEdEng</a:t>
            </a:r>
            <a:endParaRPr lang="en-GB" sz="1300" b="1" dirty="0">
              <a:solidFill>
                <a:schemeClr val="accent5"/>
              </a:solidFill>
            </a:endParaRPr>
          </a:p>
        </p:txBody>
      </p:sp>
      <p:sp>
        <p:nvSpPr>
          <p:cNvPr id="14" name="Title 1">
            <a:extLst>
              <a:ext uri="{FF2B5EF4-FFF2-40B4-BE49-F238E27FC236}">
                <a16:creationId xmlns:a16="http://schemas.microsoft.com/office/drawing/2014/main" id="{4469D51B-9609-254D-85D8-6D25ED25907D}"/>
              </a:ext>
            </a:extLst>
          </p:cNvPr>
          <p:cNvSpPr>
            <a:spLocks noGrp="1"/>
          </p:cNvSpPr>
          <p:nvPr>
            <p:ph type="title"/>
          </p:nvPr>
        </p:nvSpPr>
        <p:spPr>
          <a:xfrm>
            <a:off x="419928" y="1046377"/>
            <a:ext cx="7886700" cy="477154"/>
          </a:xfrm>
        </p:spPr>
        <p:txBody>
          <a:bodyPr/>
          <a:lstStyle/>
          <a:p>
            <a:r>
              <a:rPr lang="en-US" dirty="0"/>
              <a:t>Click to edit Master title style</a:t>
            </a:r>
          </a:p>
        </p:txBody>
      </p:sp>
      <p:sp>
        <p:nvSpPr>
          <p:cNvPr id="15" name="Content Placeholder 2">
            <a:extLst>
              <a:ext uri="{FF2B5EF4-FFF2-40B4-BE49-F238E27FC236}">
                <a16:creationId xmlns:a16="http://schemas.microsoft.com/office/drawing/2014/main" id="{AFCFA703-8042-BB4C-A3BD-65A2A8F4486C}"/>
              </a:ext>
            </a:extLst>
          </p:cNvPr>
          <p:cNvSpPr>
            <a:spLocks noGrp="1"/>
          </p:cNvSpPr>
          <p:nvPr>
            <p:ph idx="1"/>
          </p:nvPr>
        </p:nvSpPr>
        <p:spPr>
          <a:xfrm>
            <a:off x="419928" y="1719470"/>
            <a:ext cx="4569515" cy="2594620"/>
          </a:xfrm>
        </p:spPr>
        <p:txBody>
          <a:bodyPr/>
          <a:lstStyle>
            <a:lvl1pPr marL="342900" indent="-342900">
              <a:buFont typeface="Arial" panose="020B0604020202020204" pitchFamily="34" charset="0"/>
              <a:buChar char="•"/>
              <a:defRPr sz="2800" b="0">
                <a:solidFill>
                  <a:schemeClr val="bg2">
                    <a:lumMod val="25000"/>
                  </a:schemeClr>
                </a:solidFill>
              </a:defRPr>
            </a:lvl1pPr>
            <a:lvl2pPr>
              <a:defRPr sz="24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880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6BEC74E-85C4-FD4A-ADCD-F68FCCD62B6B}"/>
              </a:ext>
            </a:extLst>
          </p:cNvPr>
          <p:cNvSpPr/>
          <p:nvPr userDrawn="1"/>
        </p:nvSpPr>
        <p:spPr>
          <a:xfrm>
            <a:off x="0" y="4750904"/>
            <a:ext cx="9144000" cy="3925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C818D588-9CF1-AC4B-AA40-F3AA7180A13D}"/>
              </a:ext>
            </a:extLst>
          </p:cNvPr>
          <p:cNvSpPr/>
          <p:nvPr userDrawn="1"/>
        </p:nvSpPr>
        <p:spPr>
          <a:xfrm>
            <a:off x="0" y="4497390"/>
            <a:ext cx="9144000" cy="12909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49D0716-FCE9-FF47-9ABE-434154D75C76}"/>
              </a:ext>
            </a:extLst>
          </p:cNvPr>
          <p:cNvSpPr/>
          <p:nvPr userDrawn="1"/>
        </p:nvSpPr>
        <p:spPr>
          <a:xfrm>
            <a:off x="0" y="4621812"/>
            <a:ext cx="9144000" cy="12909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21222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14D4DF-AC27-AD4D-9F0E-9A38943E8D63}"/>
              </a:ext>
            </a:extLst>
          </p:cNvPr>
          <p:cNvSpPr>
            <a:spLocks noGrp="1"/>
          </p:cNvSpPr>
          <p:nvPr>
            <p:ph type="title"/>
          </p:nvPr>
        </p:nvSpPr>
        <p:spPr>
          <a:xfrm>
            <a:off x="628650" y="1344551"/>
            <a:ext cx="7886700" cy="99417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2124F78-BAB5-B945-B76C-3103CC5E95D9}"/>
              </a:ext>
            </a:extLst>
          </p:cNvPr>
          <p:cNvSpPr>
            <a:spLocks noGrp="1"/>
          </p:cNvSpPr>
          <p:nvPr>
            <p:ph type="body" idx="1"/>
          </p:nvPr>
        </p:nvSpPr>
        <p:spPr>
          <a:xfrm>
            <a:off x="628650" y="2439926"/>
            <a:ext cx="7886700" cy="230401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976049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Lst>
  <p:txStyles>
    <p:titleStyle>
      <a:lvl1pPr algn="l" defTabSz="685800" rtl="0" eaLnBrk="1" latinLnBrk="0" hangingPunct="1">
        <a:lnSpc>
          <a:spcPct val="90000"/>
        </a:lnSpc>
        <a:spcBef>
          <a:spcPct val="0"/>
        </a:spcBef>
        <a:buNone/>
        <a:defRPr sz="3600" b="1" kern="1200">
          <a:solidFill>
            <a:schemeClr val="accent5"/>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bg2">
              <a:lumMod val="2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bg2">
              <a:lumMod val="2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bg2">
              <a:lumMod val="2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bg2">
              <a:lumMod val="2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bg2">
              <a:lumMod val="2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C6A40-D893-C743-9A64-3B9638BA929E}"/>
              </a:ext>
            </a:extLst>
          </p:cNvPr>
          <p:cNvSpPr>
            <a:spLocks noGrp="1"/>
          </p:cNvSpPr>
          <p:nvPr>
            <p:ph type="title"/>
          </p:nvPr>
        </p:nvSpPr>
        <p:spPr>
          <a:xfrm>
            <a:off x="147859" y="121423"/>
            <a:ext cx="7886700" cy="477154"/>
          </a:xfrm>
        </p:spPr>
        <p:txBody>
          <a:bodyPr lIns="0" tIns="0" rIns="0" bIns="0">
            <a:normAutofit fontScale="90000"/>
          </a:bodyPr>
          <a:lstStyle/>
          <a:p>
            <a:r>
              <a:rPr lang="en-US" dirty="0"/>
              <a:t>Profile of a Healthcare Scientist</a:t>
            </a:r>
          </a:p>
        </p:txBody>
      </p:sp>
      <p:sp>
        <p:nvSpPr>
          <p:cNvPr id="3" name="Content Placeholder 2">
            <a:extLst>
              <a:ext uri="{FF2B5EF4-FFF2-40B4-BE49-F238E27FC236}">
                <a16:creationId xmlns:a16="http://schemas.microsoft.com/office/drawing/2014/main" id="{867E7A13-BC47-1144-9B6B-C7E34F28558D}"/>
              </a:ext>
            </a:extLst>
          </p:cNvPr>
          <p:cNvSpPr>
            <a:spLocks noGrp="1"/>
          </p:cNvSpPr>
          <p:nvPr>
            <p:ph idx="1"/>
          </p:nvPr>
        </p:nvSpPr>
        <p:spPr>
          <a:xfrm>
            <a:off x="147858" y="598576"/>
            <a:ext cx="6900642" cy="3916273"/>
          </a:xfrm>
        </p:spPr>
        <p:txBody>
          <a:bodyPr lIns="0" tIns="0" rIns="0" bIns="0">
            <a:noAutofit/>
          </a:bodyPr>
          <a:lstStyle/>
          <a:p>
            <a:pPr marL="0" indent="0">
              <a:buNone/>
            </a:pPr>
            <a:r>
              <a:rPr lang="en-GB" sz="900" b="1" dirty="0"/>
              <a:t>Full name: </a:t>
            </a:r>
            <a:r>
              <a:rPr lang="en-GB" sz="900" dirty="0" smtClean="0"/>
              <a:t>Sarah Maxfield</a:t>
            </a:r>
            <a:endParaRPr lang="en-GB" sz="900" dirty="0"/>
          </a:p>
          <a:p>
            <a:pPr marL="0" indent="0">
              <a:buNone/>
            </a:pPr>
            <a:r>
              <a:rPr lang="en-GB" sz="900" b="1" dirty="0"/>
              <a:t>Job title/role: </a:t>
            </a:r>
            <a:r>
              <a:rPr lang="en-GB" sz="900" dirty="0" smtClean="0"/>
              <a:t>Consultant Clinical Scientist</a:t>
            </a:r>
            <a:endParaRPr lang="en-GB" sz="900" dirty="0"/>
          </a:p>
          <a:p>
            <a:pPr marL="0" indent="0">
              <a:buNone/>
            </a:pPr>
            <a:r>
              <a:rPr lang="en-GB" sz="900" b="1" dirty="0"/>
              <a:t>Healthcare Science Specialism: </a:t>
            </a:r>
            <a:r>
              <a:rPr lang="en-GB" sz="900" dirty="0"/>
              <a:t>Histocompatibility &amp; Immunogenetics (H&amp;I)</a:t>
            </a:r>
          </a:p>
          <a:p>
            <a:pPr marL="0" indent="0">
              <a:buNone/>
            </a:pPr>
            <a:r>
              <a:rPr lang="en-GB" sz="900" b="1" dirty="0"/>
              <a:t>What does your job involve? (brief overview)</a:t>
            </a:r>
          </a:p>
          <a:p>
            <a:pPr marL="0" indent="0">
              <a:buNone/>
            </a:pPr>
            <a:r>
              <a:rPr lang="en-GB" sz="900" dirty="0" smtClean="0"/>
              <a:t>I am the Laboratory Manager, Training Manager and a Consultant Clinical Scientist in H&amp;I at Cambridge University Hospitals NHSFT. I am also the </a:t>
            </a:r>
            <a:r>
              <a:rPr lang="en-GB" sz="900" dirty="0" smtClean="0"/>
              <a:t>Training and Accreditation Lead for Life Science in the East of England. </a:t>
            </a:r>
            <a:r>
              <a:rPr lang="en-GB" sz="900" dirty="0" smtClean="0"/>
              <a:t>My H&amp;I </a:t>
            </a:r>
            <a:r>
              <a:rPr lang="en-GB" sz="900" dirty="0" smtClean="0"/>
              <a:t>job </a:t>
            </a:r>
            <a:r>
              <a:rPr lang="en-GB" sz="900" dirty="0" smtClean="0"/>
              <a:t>involves selecting HLA </a:t>
            </a:r>
            <a:r>
              <a:rPr lang="en-GB" sz="900" dirty="0" smtClean="0"/>
              <a:t>compatible donors and </a:t>
            </a:r>
            <a:r>
              <a:rPr lang="en-GB" sz="900" dirty="0" smtClean="0"/>
              <a:t>providing immunological risk advice for solid organ and stem cell transplantation. I also support staff on various Scientist Training Programs and ensure the smooth day-to-day running of the laboratory with the support of my fantastic team.</a:t>
            </a:r>
            <a:endParaRPr lang="en-GB" sz="900" dirty="0"/>
          </a:p>
          <a:p>
            <a:pPr marL="0" indent="0">
              <a:buNone/>
            </a:pPr>
            <a:r>
              <a:rPr lang="en-GB" sz="900" b="1" dirty="0"/>
              <a:t>What’s the best thing about your job?</a:t>
            </a:r>
          </a:p>
          <a:p>
            <a:pPr marL="0" indent="0">
              <a:buNone/>
            </a:pPr>
            <a:r>
              <a:rPr lang="en-GB" sz="900" dirty="0" smtClean="0"/>
              <a:t>I get to be involved in helping patients receive transplants which can significantly improve their quality of life and often save lives. I also get to support trainee Scientists in developing their careers and becoming the qualified and innovative future NHS workforce. Beyond our department I work with healthcare staff across various specialisms as part of a multi-disciplinary team to provide the best possible patient care.</a:t>
            </a:r>
            <a:endParaRPr lang="en-GB" sz="900" dirty="0"/>
          </a:p>
          <a:p>
            <a:pPr marL="0" indent="0">
              <a:buNone/>
            </a:pPr>
            <a:r>
              <a:rPr lang="en-GB" sz="900" b="1" dirty="0"/>
              <a:t>What qualifications led you to this role?</a:t>
            </a:r>
          </a:p>
          <a:p>
            <a:pPr marL="0" indent="0">
              <a:buNone/>
            </a:pPr>
            <a:r>
              <a:rPr lang="en-GB" sz="900" dirty="0" smtClean="0"/>
              <a:t>I have a BSc in Human Physiology, the British Society for Histocompatibility and </a:t>
            </a:r>
            <a:r>
              <a:rPr lang="en-GB" sz="900" dirty="0" err="1" smtClean="0"/>
              <a:t>Immunogenetics</a:t>
            </a:r>
            <a:r>
              <a:rPr lang="en-GB" sz="900" dirty="0" smtClean="0"/>
              <a:t> (BSHI) Diploma, an MSc in Medical Immunology, and the Royal College of Pathologists (</a:t>
            </a:r>
            <a:r>
              <a:rPr lang="en-GB" sz="900" dirty="0" err="1" smtClean="0"/>
              <a:t>RCPath</a:t>
            </a:r>
            <a:r>
              <a:rPr lang="en-GB" sz="900" dirty="0" smtClean="0"/>
              <a:t>) Part I and II. I also completed the Mary </a:t>
            </a:r>
            <a:r>
              <a:rPr lang="en-GB" sz="900" dirty="0" err="1" smtClean="0"/>
              <a:t>Seacole</a:t>
            </a:r>
            <a:r>
              <a:rPr lang="en-GB" sz="900" dirty="0" smtClean="0"/>
              <a:t> Program.</a:t>
            </a:r>
            <a:endParaRPr lang="en-GB" sz="900" dirty="0"/>
          </a:p>
          <a:p>
            <a:pPr marL="0" indent="0">
              <a:buNone/>
            </a:pPr>
            <a:r>
              <a:rPr lang="en-GB" sz="900" b="1" dirty="0"/>
              <a:t>What career opportunities are available?</a:t>
            </a:r>
          </a:p>
          <a:p>
            <a:pPr marL="0" indent="0">
              <a:buNone/>
            </a:pPr>
            <a:r>
              <a:rPr lang="en-GB" sz="900" dirty="0" smtClean="0"/>
              <a:t>Within H&amp;I you can start from a Medical Laboratory Assistant and progress all the way to Consultant Clinical Scientist along various different career pathways depending on your entry qualifications and past experience.</a:t>
            </a:r>
            <a:endParaRPr lang="en-GB" sz="900" dirty="0"/>
          </a:p>
          <a:p>
            <a:pPr marL="0" indent="0">
              <a:buNone/>
            </a:pPr>
            <a:r>
              <a:rPr lang="en-GB" sz="900" b="1" dirty="0"/>
              <a:t>Do you have advice for someone interested in a career in healthcare science?</a:t>
            </a:r>
            <a:br>
              <a:rPr lang="en-GB" sz="900" b="1" dirty="0"/>
            </a:br>
            <a:r>
              <a:rPr lang="en-GB" sz="900" dirty="0"/>
              <a:t>R</a:t>
            </a:r>
            <a:r>
              <a:rPr lang="en-GB" sz="900" dirty="0" smtClean="0"/>
              <a:t>each out to National School of </a:t>
            </a:r>
            <a:r>
              <a:rPr lang="en-GB" sz="900" dirty="0"/>
              <a:t>H</a:t>
            </a:r>
            <a:r>
              <a:rPr lang="en-GB" sz="900" dirty="0" smtClean="0"/>
              <a:t>ealthcare Science Training </a:t>
            </a:r>
            <a:r>
              <a:rPr lang="en-GB" sz="900" dirty="0"/>
              <a:t>L</a:t>
            </a:r>
            <a:r>
              <a:rPr lang="en-GB" sz="900" dirty="0" smtClean="0"/>
              <a:t>eads in to get information on the roles available, entry qualifications, and career progression. There are roles available to suit all skills and interests and we’d love to help you find yours.</a:t>
            </a:r>
            <a:endParaRPr lang="en-US" sz="900" dirty="0"/>
          </a:p>
        </p:txBody>
      </p:sp>
      <p:pic>
        <p:nvPicPr>
          <p:cNvPr id="5" name="Picture 4"/>
          <p:cNvPicPr>
            <a:picLocks noChangeAspect="1"/>
          </p:cNvPicPr>
          <p:nvPr/>
        </p:nvPicPr>
        <p:blipFill>
          <a:blip r:embed="rId2"/>
          <a:stretch>
            <a:fillRect/>
          </a:stretch>
        </p:blipFill>
        <p:spPr>
          <a:xfrm>
            <a:off x="7346950" y="1063625"/>
            <a:ext cx="1638300" cy="2571750"/>
          </a:xfrm>
          <a:prstGeom prst="rect">
            <a:avLst/>
          </a:prstGeom>
        </p:spPr>
      </p:pic>
    </p:spTree>
    <p:extLst>
      <p:ext uri="{BB962C8B-B14F-4D97-AF65-F5344CB8AC3E}">
        <p14:creationId xmlns:p14="http://schemas.microsoft.com/office/powerpoint/2010/main" val="127833017"/>
      </p:ext>
    </p:extLst>
  </p:cSld>
  <p:clrMapOvr>
    <a:masterClrMapping/>
  </p:clrMapOvr>
</p:sld>
</file>

<file path=ppt/theme/theme1.xml><?xml version="1.0" encoding="utf-8"?>
<a:theme xmlns:a="http://schemas.openxmlformats.org/drawingml/2006/main" name="HEE">
  <a:themeElements>
    <a:clrScheme name="NHS">
      <a:dk1>
        <a:srgbClr val="005EB8"/>
      </a:dk1>
      <a:lt1>
        <a:srgbClr val="FFFFFF"/>
      </a:lt1>
      <a:dk2>
        <a:srgbClr val="0071CE"/>
      </a:dk2>
      <a:lt2>
        <a:srgbClr val="E8EDEE"/>
      </a:lt2>
      <a:accent1>
        <a:srgbClr val="41B6E6"/>
      </a:accent1>
      <a:accent2>
        <a:srgbClr val="00A9CE"/>
      </a:accent2>
      <a:accent3>
        <a:srgbClr val="003087"/>
      </a:accent3>
      <a:accent4>
        <a:srgbClr val="005EB8"/>
      </a:accent4>
      <a:accent5>
        <a:srgbClr val="AE2473"/>
      </a:accent5>
      <a:accent6>
        <a:srgbClr val="78BE20"/>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E" id="{40B58ABE-F0EB-D841-B223-66075CE7CD45}" vid="{7644B2A3-1AD5-8C46-9520-D28DCA799E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HEE</Template>
  <TotalTime>215</TotalTime>
  <Words>353</Words>
  <Application>Microsoft Office PowerPoint</Application>
  <PresentationFormat>On-screen Show (16:9)</PresentationFormat>
  <Paragraphs>13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HEE</vt:lpstr>
      <vt:lpstr>Profile of a Healthcare Scientist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Studio Whatever</dc:creator>
  <cp:lastModifiedBy>Maxfield, Sarah</cp:lastModifiedBy>
  <cp:revision>29</cp:revision>
  <dcterms:created xsi:type="dcterms:W3CDTF">2021-04-06T16:42:50Z</dcterms:created>
  <dcterms:modified xsi:type="dcterms:W3CDTF">2022-02-24T10:20:19Z</dcterms:modified>
</cp:coreProperties>
</file>